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63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9144000" cy="6858000" type="screen4x3"/>
  <p:notesSz cx="7010400" cy="9296400"/>
  <p:embeddedFontLst>
    <p:embeddedFont>
      <p:font typeface="Lora" panose="020B0604020202020204" charset="0"/>
      <p:regular r:id="rId8"/>
      <p:bold r:id="rId9"/>
      <p:italic r:id="rId10"/>
      <p:boldItalic r:id="rId11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3" d="100"/>
          <a:sy n="73" d="100"/>
        </p:scale>
        <p:origin x="1476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font" Target="fonts/font1.fntdata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4.fntdata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font" Target="fonts/font2.fntdata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8475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337" y="0"/>
            <a:ext cx="3038475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1181100" y="696912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miter lim="800000"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/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675"/>
            <a:ext cx="3038475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4572000" marR="0" lvl="7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6400800" marR="0" lvl="8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337" y="8829675"/>
            <a:ext cx="3038475" cy="4651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be657a4f7d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be657a4f7d_0_48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rgbClr val="222222"/>
                </a:solidFill>
                <a:highlight>
                  <a:srgbClr val="FFFFFF"/>
                </a:highlight>
              </a:rPr>
              <a:t>-Setting Your Intentions</a:t>
            </a:r>
            <a:endParaRPr sz="1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rgbClr val="222222"/>
                </a:solidFill>
                <a:highlight>
                  <a:srgbClr val="FFFFFF"/>
                </a:highlight>
              </a:rPr>
              <a:t>-Building the Structure of Success</a:t>
            </a:r>
            <a:endParaRPr sz="1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rgbClr val="222222"/>
                </a:solidFill>
                <a:highlight>
                  <a:srgbClr val="FFFFFF"/>
                </a:highlight>
              </a:rPr>
              <a:t>-Time Management (when your eyes are too big for your platform / hacking content creation)</a:t>
            </a:r>
            <a:endParaRPr sz="1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rgbClr val="222222"/>
                </a:solidFill>
                <a:highlight>
                  <a:srgbClr val="FFFFFF"/>
                </a:highlight>
              </a:rPr>
              <a:t>-Relationship Management</a:t>
            </a:r>
            <a:endParaRPr sz="1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rgbClr val="222222"/>
                </a:solidFill>
                <a:highlight>
                  <a:srgbClr val="FFFFFF"/>
                </a:highlight>
              </a:rPr>
              <a:t>-Vibing / All of the Feels</a:t>
            </a:r>
            <a:endParaRPr sz="1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00">
                <a:solidFill>
                  <a:srgbClr val="222222"/>
                </a:solidFill>
                <a:highlight>
                  <a:srgbClr val="FFFFFF"/>
                </a:highlight>
              </a:rPr>
              <a:t>-Progress Reports and After-Action Reports</a:t>
            </a:r>
            <a:endParaRPr sz="1000">
              <a:solidFill>
                <a:srgbClr val="222222"/>
              </a:solidFill>
              <a:highlight>
                <a:srgbClr val="FFFFFF"/>
              </a:highlight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65" name="Google Shape;65;gbe657a4f7d_0_48:notes"/>
          <p:cNvSpPr txBox="1">
            <a:spLocks noGrp="1"/>
          </p:cNvSpPr>
          <p:nvPr>
            <p:ph type="sldNum" idx="12"/>
          </p:nvPr>
        </p:nvSpPr>
        <p:spPr>
          <a:xfrm>
            <a:off x="3970337" y="8829675"/>
            <a:ext cx="3038400" cy="4650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 sz="14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be657a4f7d_0_60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be657a4f7d_0_60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gbe657a4f7d_0_60:notes"/>
          <p:cNvSpPr txBox="1">
            <a:spLocks noGrp="1"/>
          </p:cNvSpPr>
          <p:nvPr>
            <p:ph type="sldNum" idx="12"/>
          </p:nvPr>
        </p:nvSpPr>
        <p:spPr>
          <a:xfrm>
            <a:off x="3970337" y="8829675"/>
            <a:ext cx="3038400" cy="4650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 sz="14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be657a4f7d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be657a4f7d_0_115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gbe657a4f7d_0_115:notes"/>
          <p:cNvSpPr txBox="1">
            <a:spLocks noGrp="1"/>
          </p:cNvSpPr>
          <p:nvPr>
            <p:ph type="sldNum" idx="12"/>
          </p:nvPr>
        </p:nvSpPr>
        <p:spPr>
          <a:xfrm>
            <a:off x="3970337" y="8829675"/>
            <a:ext cx="3038400" cy="4650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3</a:t>
            </a:fld>
            <a:endParaRPr sz="14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be657a4f7d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be657a4f7d_0_54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00" cy="418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88;gbe657a4f7d_0_54:notes"/>
          <p:cNvSpPr txBox="1">
            <a:spLocks noGrp="1"/>
          </p:cNvSpPr>
          <p:nvPr>
            <p:ph type="sldNum" idx="12"/>
          </p:nvPr>
        </p:nvSpPr>
        <p:spPr>
          <a:xfrm>
            <a:off x="3970337" y="8829675"/>
            <a:ext cx="3038400" cy="4650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 sz="14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3:notes"/>
          <p:cNvSpPr txBox="1">
            <a:spLocks noGrp="1"/>
          </p:cNvSpPr>
          <p:nvPr>
            <p:ph type="body" idx="1"/>
          </p:nvPr>
        </p:nvSpPr>
        <p:spPr>
          <a:xfrm>
            <a:off x="701675" y="4416425"/>
            <a:ext cx="5607050" cy="418306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000">
              <a:solidFill>
                <a:srgbClr val="222222"/>
              </a:solidFill>
              <a:highlight>
                <a:srgbClr val="FFFFFF"/>
              </a:highlight>
            </a:endParaRPr>
          </a:p>
        </p:txBody>
      </p:sp>
      <p:sp>
        <p:nvSpPr>
          <p:cNvPr id="94" name="Google Shape;94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" type="objOnly">
  <p:cSld name="OBJECT_ONL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2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9144000" cy="612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1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2"/>
          <p:cNvSpPr txBox="1"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5" name="Google Shape;45;p12"/>
          <p:cNvSpPr txBox="1">
            <a:spLocks noGrp="1"/>
          </p:cNvSpPr>
          <p:nvPr>
            <p:ph type="body" idx="1"/>
          </p:nvPr>
        </p:nvSpPr>
        <p:spPr>
          <a:xfrm>
            <a:off x="457200" y="1535113"/>
            <a:ext cx="40401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6" name="Google Shape;46;p12"/>
          <p:cNvSpPr txBox="1">
            <a:spLocks noGrp="1"/>
          </p:cNvSpPr>
          <p:nvPr>
            <p:ph type="body" idx="2"/>
          </p:nvPr>
        </p:nvSpPr>
        <p:spPr>
          <a:xfrm>
            <a:off x="457200" y="2174875"/>
            <a:ext cx="40401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7" name="Google Shape;47;p12"/>
          <p:cNvSpPr txBox="1">
            <a:spLocks noGrp="1"/>
          </p:cNvSpPr>
          <p:nvPr>
            <p:ph type="body" idx="3"/>
          </p:nvPr>
        </p:nvSpPr>
        <p:spPr>
          <a:xfrm>
            <a:off x="4645025" y="1535113"/>
            <a:ext cx="4041900" cy="63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48" name="Google Shape;48;p12"/>
          <p:cNvSpPr txBox="1">
            <a:spLocks noGrp="1"/>
          </p:cNvSpPr>
          <p:nvPr>
            <p:ph type="body" idx="4"/>
          </p:nvPr>
        </p:nvSpPr>
        <p:spPr>
          <a:xfrm>
            <a:off x="4645025" y="2174875"/>
            <a:ext cx="4041900" cy="395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–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302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/>
              <a:buChar char="»"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13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2" name="Google Shape;52;p1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–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–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»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722313" y="4406900"/>
            <a:ext cx="7772400" cy="13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4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722313" y="2906713"/>
            <a:ext cx="7772400" cy="15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457200" marR="0" lvl="0" indent="-228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5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58" name="Google Shape;58;p15"/>
          <p:cNvSpPr txBox="1">
            <a:spLocks noGrp="1"/>
          </p:cNvSpPr>
          <p:nvPr>
            <p:ph type="body" idx="1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6"/>
          <p:cNvSpPr txBox="1">
            <a:spLocks noGrp="1"/>
          </p:cNvSpPr>
          <p:nvPr>
            <p:ph type="ctrTitle"/>
          </p:nvPr>
        </p:nvSpPr>
        <p:spPr>
          <a:xfrm>
            <a:off x="685800" y="2130425"/>
            <a:ext cx="7772400" cy="147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61" name="Google Shape;61;p16"/>
          <p:cNvSpPr txBox="1"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ctr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ctr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ctr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, Text, and Content" type="txAndObj">
  <p:cSld name="TEXT_AND_OBJECT">
    <p:spTree>
      <p:nvGrpSpPr>
        <p:cNvPr id="1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4 Content" type="fourObj">
  <p:cSld name="FOUR_OBJECTS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0" name="Google Shape;20;p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4038600" cy="21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1" name="Google Shape;21;p4"/>
          <p:cNvSpPr txBox="1">
            <a:spLocks noGrp="1"/>
          </p:cNvSpPr>
          <p:nvPr>
            <p:ph type="body" idx="2"/>
          </p:nvPr>
        </p:nvSpPr>
        <p:spPr>
          <a:xfrm>
            <a:off x="4648200" y="1600200"/>
            <a:ext cx="4038600" cy="218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body" idx="3"/>
          </p:nvPr>
        </p:nvSpPr>
        <p:spPr>
          <a:xfrm>
            <a:off x="457200" y="3938588"/>
            <a:ext cx="4038600" cy="21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4"/>
          </p:nvPr>
        </p:nvSpPr>
        <p:spPr>
          <a:xfrm>
            <a:off x="4648200" y="3938588"/>
            <a:ext cx="4038600" cy="21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able" type="tbl">
  <p:cSld name="TABLE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>
            <a:spLocks noGrp="1"/>
          </p:cNvSpPr>
          <p:nvPr>
            <p:ph type="title"/>
          </p:nvPr>
        </p:nvSpPr>
        <p:spPr>
          <a:xfrm>
            <a:off x="0" y="0"/>
            <a:ext cx="9144000" cy="91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>
            <a:spLocks noGrp="1"/>
          </p:cNvSpPr>
          <p:nvPr>
            <p:ph type="title"/>
          </p:nvPr>
        </p:nvSpPr>
        <p:spPr>
          <a:xfrm rot="5400000">
            <a:off x="4937850" y="1920150"/>
            <a:ext cx="6126300" cy="228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8" name="Google Shape;28;p6"/>
          <p:cNvSpPr txBox="1">
            <a:spLocks noGrp="1"/>
          </p:cNvSpPr>
          <p:nvPr>
            <p:ph type="body" idx="1"/>
          </p:nvPr>
        </p:nvSpPr>
        <p:spPr>
          <a:xfrm rot="5400000">
            <a:off x="289650" y="-289650"/>
            <a:ext cx="6126300" cy="670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>
            <a:spLocks noGrp="1"/>
          </p:cNvSpPr>
          <p:nvPr>
            <p:ph type="title"/>
          </p:nvPr>
        </p:nvSpPr>
        <p:spPr>
          <a:xfrm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 rot="5400000">
            <a:off x="0" y="0"/>
            <a:ext cx="3000000" cy="30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1792288" y="4800600"/>
            <a:ext cx="5486400" cy="56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4" name="Google Shape;34;p8"/>
          <p:cNvSpPr>
            <a:spLocks noGrp="1"/>
          </p:cNvSpPr>
          <p:nvPr>
            <p:ph type="pic" idx="2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0" marR="0" lvl="0" indent="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457200" marR="0" lvl="1" indent="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914400" marR="0" lvl="2" indent="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371600" marR="0" lvl="3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1828800" marR="0" lvl="4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286000" marR="0" lvl="5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2743200" marR="0" lvl="6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200400" marR="0" lvl="7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3657600" marR="0" lvl="8" indent="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5" name="Google Shape;35;p8"/>
          <p:cNvSpPr txBox="1">
            <a:spLocks noGrp="1"/>
          </p:cNvSpPr>
          <p:nvPr>
            <p:ph type="body" idx="1"/>
          </p:nvPr>
        </p:nvSpPr>
        <p:spPr>
          <a:xfrm>
            <a:off x="1792288" y="5367338"/>
            <a:ext cx="5486400" cy="80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457200" y="273050"/>
            <a:ext cx="3008400" cy="11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marL="0" marR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2000" b="1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457200" marR="0" lvl="5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914400" marR="0" lvl="6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1371600" marR="0" lvl="7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1828800" marR="0" lvl="8" indent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4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body" idx="1"/>
          </p:nvPr>
        </p:nvSpPr>
        <p:spPr>
          <a:xfrm>
            <a:off x="3575050" y="273050"/>
            <a:ext cx="5111700" cy="585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57200" y="1435100"/>
            <a:ext cx="3008400" cy="469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28600" algn="l" rtl="0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 rtl="0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 rtl="0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1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28600" algn="l" rtl="0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sz="9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/>
        </p:nvSpPr>
        <p:spPr>
          <a:xfrm>
            <a:off x="0" y="0"/>
            <a:ext cx="9144000" cy="8619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b="0" i="0" u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Google Shape;11;p1" descr="approved_bluegrey.png"/>
          <p:cNvPicPr preferRelativeResize="0"/>
          <p:nvPr/>
        </p:nvPicPr>
        <p:blipFill rotWithShape="1">
          <a:blip r:embed="rId17">
            <a:alphaModFix/>
          </a:blip>
          <a:srcRect/>
          <a:stretch/>
        </p:blipFill>
        <p:spPr>
          <a:xfrm>
            <a:off x="381000" y="6330950"/>
            <a:ext cx="2013269" cy="298415"/>
          </a:xfrm>
          <a:prstGeom prst="rect">
            <a:avLst/>
          </a:prstGeom>
          <a:noFill/>
          <a:ln>
            <a:noFill/>
          </a:ln>
        </p:spPr>
      </p:pic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.gif"/><Relationship Id="rId4" Type="http://schemas.openxmlformats.org/officeDocument/2006/relationships/hyperlink" Target="mailto:acaciaoconnor@columbia.edu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7"/>
          <p:cNvSpPr txBox="1"/>
          <p:nvPr/>
        </p:nvSpPr>
        <p:spPr>
          <a:xfrm>
            <a:off x="2499854" y="1345975"/>
            <a:ext cx="6909300" cy="283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>
                <a:solidFill>
                  <a:srgbClr val="3D85C6"/>
                </a:solidFill>
                <a:latin typeface="Lora"/>
                <a:ea typeface="Lora"/>
                <a:cs typeface="Lora"/>
                <a:sym typeface="Lora"/>
              </a:rPr>
              <a:t>WeConnect Virtual Communications Lab </a:t>
            </a:r>
            <a:endParaRPr sz="4300" b="1">
              <a:solidFill>
                <a:srgbClr val="3D85C6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4300" b="1">
              <a:solidFill>
                <a:srgbClr val="3D85C6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300" b="1">
                <a:solidFill>
                  <a:srgbClr val="3D85C6"/>
                </a:solidFill>
                <a:highlight>
                  <a:srgbClr val="FFFF00"/>
                </a:highlight>
                <a:latin typeface="Lora"/>
                <a:ea typeface="Lora"/>
                <a:cs typeface="Lora"/>
                <a:sym typeface="Lora"/>
              </a:rPr>
              <a:t>Social Media </a:t>
            </a:r>
            <a:endParaRPr sz="4300" b="1">
              <a:solidFill>
                <a:srgbClr val="3D85C6"/>
              </a:solidFill>
              <a:highlight>
                <a:srgbClr val="FFFF00"/>
              </a:highlight>
              <a:latin typeface="Lora"/>
              <a:ea typeface="Lora"/>
              <a:cs typeface="Lora"/>
              <a:sym typeface="Lora"/>
            </a:endParaRPr>
          </a:p>
        </p:txBody>
      </p:sp>
      <p:sp>
        <p:nvSpPr>
          <p:cNvPr id="68" name="Google Shape;68;p17"/>
          <p:cNvSpPr txBox="1"/>
          <p:nvPr/>
        </p:nvSpPr>
        <p:spPr>
          <a:xfrm>
            <a:off x="2707452" y="4567416"/>
            <a:ext cx="6494100" cy="98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1C4587"/>
                </a:solidFill>
                <a:latin typeface="Lora"/>
                <a:ea typeface="Lora"/>
                <a:cs typeface="Lora"/>
                <a:sym typeface="Lora"/>
              </a:rPr>
              <a:t>Acacia O’Connor (they/them) </a:t>
            </a:r>
            <a:endParaRPr sz="2600" b="1">
              <a:solidFill>
                <a:srgbClr val="1C4587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600" b="1">
                <a:solidFill>
                  <a:srgbClr val="1C4587"/>
                </a:solidFill>
                <a:latin typeface="Lora"/>
                <a:ea typeface="Lora"/>
                <a:cs typeface="Lora"/>
                <a:sym typeface="Lora"/>
              </a:rPr>
              <a:t>🦁 📲  Director, Columbia Social</a:t>
            </a:r>
            <a:endParaRPr sz="2600" b="1">
              <a:solidFill>
                <a:srgbClr val="1C4587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69" name="Google Shape;69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64450" y="2041775"/>
            <a:ext cx="2100451" cy="3734125"/>
          </a:xfrm>
          <a:prstGeom prst="rect">
            <a:avLst/>
          </a:prstGeom>
          <a:noFill/>
          <a:ln>
            <a:noFill/>
          </a:ln>
        </p:spPr>
      </p:pic>
      <p:sp>
        <p:nvSpPr>
          <p:cNvPr id="70" name="Google Shape;70;p17"/>
          <p:cNvSpPr txBox="1"/>
          <p:nvPr/>
        </p:nvSpPr>
        <p:spPr>
          <a:xfrm>
            <a:off x="-1832375" y="1564768"/>
            <a:ext cx="6494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900" b="1">
                <a:solidFill>
                  <a:srgbClr val="1C4587"/>
                </a:solidFill>
                <a:latin typeface="Lora"/>
                <a:ea typeface="Lora"/>
                <a:cs typeface="Lora"/>
                <a:sym typeface="Lora"/>
              </a:rPr>
              <a:t>@socialatcolumbia</a:t>
            </a:r>
            <a:endParaRPr sz="1900" b="1">
              <a:solidFill>
                <a:srgbClr val="1C4587"/>
              </a:solidFill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7375" y="408850"/>
            <a:ext cx="3701125" cy="6040275"/>
          </a:xfrm>
          <a:prstGeom prst="rect">
            <a:avLst/>
          </a:prstGeom>
          <a:noFill/>
          <a:ln>
            <a:noFill/>
          </a:ln>
        </p:spPr>
      </p:pic>
      <p:sp>
        <p:nvSpPr>
          <p:cNvPr id="77" name="Google Shape;77;p18"/>
          <p:cNvSpPr txBox="1"/>
          <p:nvPr/>
        </p:nvSpPr>
        <p:spPr>
          <a:xfrm>
            <a:off x="422375" y="1194175"/>
            <a:ext cx="4575000" cy="3601800"/>
          </a:xfrm>
          <a:prstGeom prst="rect">
            <a:avLst/>
          </a:prstGeom>
          <a:solidFill>
            <a:srgbClr val="1155CC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Follow along on Instagram Stories instead</a:t>
            </a:r>
            <a:endParaRPr sz="3700" b="1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700" b="1">
              <a:solidFill>
                <a:srgbClr val="FFFFFF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700" b="1">
                <a:solidFill>
                  <a:srgbClr val="FFFFFF"/>
                </a:solidFill>
                <a:latin typeface="Lora"/>
                <a:ea typeface="Lora"/>
                <a:cs typeface="Lora"/>
                <a:sym typeface="Lora"/>
              </a:rPr>
              <a:t>Follow @socialatcolumbia</a:t>
            </a:r>
            <a:endParaRPr sz="3700" b="1">
              <a:solidFill>
                <a:srgbClr val="FFFFFF"/>
              </a:solidFill>
              <a:highlight>
                <a:srgbClr val="FFFF00"/>
              </a:highlight>
              <a:latin typeface="Lora"/>
              <a:ea typeface="Lora"/>
              <a:cs typeface="Lora"/>
              <a:sym typeface="Lora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Google Shape;83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015409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0209" y="152400"/>
            <a:ext cx="4015409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" name="Google Shape;9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015409" cy="6553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320209" y="152400"/>
            <a:ext cx="4015409" cy="65532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6" name="Google Shape;96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70425" y="445450"/>
            <a:ext cx="3357349" cy="5968598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p21"/>
          <p:cNvSpPr txBox="1"/>
          <p:nvPr/>
        </p:nvSpPr>
        <p:spPr>
          <a:xfrm>
            <a:off x="322077" y="4527641"/>
            <a:ext cx="6494100" cy="129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C4587"/>
                </a:solidFill>
                <a:latin typeface="Lora"/>
                <a:ea typeface="Lora"/>
                <a:cs typeface="Lora"/>
                <a:sym typeface="Lora"/>
              </a:rPr>
              <a:t>Follow up with Acacia</a:t>
            </a:r>
            <a:endParaRPr sz="2400" b="1">
              <a:solidFill>
                <a:srgbClr val="1C4587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 u="sng">
                <a:solidFill>
                  <a:schemeClr val="hlink"/>
                </a:solidFill>
                <a:latin typeface="Lora"/>
                <a:ea typeface="Lora"/>
                <a:cs typeface="Lora"/>
                <a:sym typeface="Lora"/>
                <a:hlinkClick r:id="rId4"/>
              </a:rPr>
              <a:t>acaciaoconnor@columbia.edu</a:t>
            </a:r>
            <a:endParaRPr sz="2400" b="1">
              <a:solidFill>
                <a:srgbClr val="1C4587"/>
              </a:solidFill>
              <a:latin typeface="Lora"/>
              <a:ea typeface="Lora"/>
              <a:cs typeface="Lora"/>
              <a:sym typeface="Lora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 b="1">
                <a:solidFill>
                  <a:srgbClr val="1C4587"/>
                </a:solidFill>
                <a:latin typeface="Lora"/>
                <a:ea typeface="Lora"/>
                <a:cs typeface="Lora"/>
                <a:sym typeface="Lora"/>
              </a:rPr>
              <a:t>amo2154</a:t>
            </a:r>
            <a:endParaRPr sz="2400" b="1">
              <a:solidFill>
                <a:srgbClr val="1C4587"/>
              </a:solidFill>
              <a:latin typeface="Lora"/>
              <a:ea typeface="Lora"/>
              <a:cs typeface="Lora"/>
              <a:sym typeface="Lora"/>
            </a:endParaRPr>
          </a:p>
        </p:txBody>
      </p:sp>
      <p:pic>
        <p:nvPicPr>
          <p:cNvPr id="98" name="Google Shape;98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22075" y="2411550"/>
            <a:ext cx="3196376" cy="2116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Default Design">
  <a:themeElements>
    <a:clrScheme name="Default Design 4">
      <a:dk1>
        <a:srgbClr val="000000"/>
      </a:dk1>
      <a:lt1>
        <a:srgbClr val="DEF6F1"/>
      </a:lt1>
      <a:dk2>
        <a:srgbClr val="000000"/>
      </a:dk2>
      <a:lt2>
        <a:srgbClr val="969696"/>
      </a:lt2>
      <a:accent1>
        <a:srgbClr val="FFFFFF"/>
      </a:accent1>
      <a:accent2>
        <a:srgbClr val="8DC6FF"/>
      </a:accent2>
      <a:accent3>
        <a:srgbClr val="ECFAF7"/>
      </a:accent3>
      <a:accent4>
        <a:srgbClr val="000000"/>
      </a:accent4>
      <a:accent5>
        <a:srgbClr val="FFFFFF"/>
      </a:accent5>
      <a:accent6>
        <a:srgbClr val="7FB3E7"/>
      </a:accent6>
      <a:hlink>
        <a:srgbClr val="0066CC"/>
      </a:hlink>
      <a:folHlink>
        <a:srgbClr val="00A80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82</Words>
  <Application>Microsoft Office PowerPoint</Application>
  <PresentationFormat>On-screen Show (4:3)</PresentationFormat>
  <Paragraphs>22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8" baseType="lpstr">
      <vt:lpstr>Lora</vt:lpstr>
      <vt:lpstr>Arial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Cassandra Nathan</dc:creator>
  <cp:lastModifiedBy>Cassandra Nathan</cp:lastModifiedBy>
  <cp:revision>1</cp:revision>
  <dcterms:modified xsi:type="dcterms:W3CDTF">2021-03-16T17:24:11Z</dcterms:modified>
</cp:coreProperties>
</file>